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8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9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2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3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61" r:id="rId3"/>
    <p:sldId id="281" r:id="rId4"/>
    <p:sldId id="283" r:id="rId5"/>
    <p:sldId id="288" r:id="rId6"/>
    <p:sldId id="287" r:id="rId7"/>
    <p:sldId id="269" r:id="rId8"/>
    <p:sldId id="289" r:id="rId9"/>
    <p:sldId id="267" r:id="rId10"/>
    <p:sldId id="270" r:id="rId11"/>
    <p:sldId id="272" r:id="rId12"/>
    <p:sldId id="262" r:id="rId13"/>
    <p:sldId id="277" r:id="rId14"/>
    <p:sldId id="276" r:id="rId15"/>
    <p:sldId id="290" r:id="rId16"/>
    <p:sldId id="291" r:id="rId17"/>
    <p:sldId id="292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61"/>
            <p14:sldId id="281"/>
            <p14:sldId id="283"/>
            <p14:sldId id="288"/>
            <p14:sldId id="287"/>
            <p14:sldId id="269"/>
          </p14:sldIdLst>
        </p14:section>
        <p14:section name="Topic 1" id="{6D9936A3-3945-4757-BC8B-B5C252D8E036}">
          <p14:sldIdLst>
            <p14:sldId id="289"/>
            <p14:sldId id="267"/>
            <p14:sldId id="270"/>
            <p14:sldId id="272"/>
            <p14:sldId id="262"/>
          </p14:sldIdLst>
        </p14:section>
        <p14:section name="Sample Slides for Visuals" id="{BAB3A466-96C9-4230-9978-795378D75699}">
          <p14:sldIdLst/>
        </p14:section>
        <p14:section name="Case Study" id="{8C0305C9-B152-4FBA-A789-FE1976D53990}">
          <p14:sldIdLst/>
        </p14:section>
        <p14:section name="Conclusion and Summary" id="{790CEF5B-569A-4C2F-BED5-750B08C0E5AD}">
          <p14:sldIdLst>
            <p14:sldId id="277"/>
            <p14:sldId id="276"/>
            <p14:sldId id="290"/>
            <p14:sldId id="291"/>
            <p14:sldId id="292"/>
          </p14:sldIdLst>
        </p14:section>
        <p14:section name="Appendix" id="{3F78B471-41DA-46F2-A8E4-97E471896AB3}">
          <p14:sldIdLst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92473" autoAdjust="0"/>
  </p:normalViewPr>
  <p:slideViewPr>
    <p:cSldViewPr>
      <p:cViewPr varScale="1">
        <p:scale>
          <a:sx n="68" d="100"/>
          <a:sy n="68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knowledge of the language.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Practice with your colleagues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the test.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480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43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 case study or</a:t>
            </a:r>
            <a:r>
              <a:rPr lang="en-US" baseline="0" dirty="0" smtClean="0"/>
              <a:t> class simulation to encourage discussion and apply lessons.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slide.</a:t>
            </a:r>
            <a:endParaRPr lang="en-US" sz="1200" dirty="0" smtClean="0"/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096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096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EDE57-F8FE-4B43-B511-2E9F76624F74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449263"/>
            <a:ext cx="4541837" cy="3408362"/>
          </a:xfrm>
          <a:ln/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9472"/>
            <a:ext cx="6261652" cy="4593861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r>
              <a:rPr lang="en-US" dirty="0" smtClean="0"/>
              <a:t>Is your presentation as crisp as possible? Consider moving extra content to the appendix.</a:t>
            </a:r>
          </a:p>
          <a:p>
            <a:r>
              <a:rPr lang="en-US" dirty="0" smtClean="0"/>
              <a:t>Use appendix slides to store content that you might want to refer to during the Question slide or that may be useful for attendees to investigate deeper in the future.</a:t>
            </a:r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slides using transitions.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What</a:t>
            </a:r>
            <a:r>
              <a:rPr lang="en-US" b="0" baseline="0" dirty="0" smtClean="0"/>
              <a:t> will the audience be able to do after this training is complete?</a:t>
            </a:r>
            <a:r>
              <a:rPr lang="en-US" dirty="0" smtClean="0"/>
              <a:t> Briefly describe each objective how the audience</a:t>
            </a:r>
            <a:r>
              <a:rPr lang="en-US" baseline="0" dirty="0" smtClean="0"/>
              <a:t> </a:t>
            </a:r>
            <a:r>
              <a:rPr lang="en-US" dirty="0" smtClean="0"/>
              <a:t>will benefit from this</a:t>
            </a:r>
            <a:r>
              <a:rPr lang="en-US" baseline="0" dirty="0" smtClean="0"/>
              <a:t> presentation.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Microsoft </a:t>
            </a:r>
            <a:r>
              <a:rPr lang="en-US" b="1" smtClean="0"/>
              <a:t>Engineering Excellence</a:t>
            </a:r>
            <a:endParaRPr lang="en-US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Microsoft Confidential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slides to each topic section as necessary, including slides with tables, graphs, and images. </a:t>
            </a:r>
          </a:p>
          <a:p>
            <a:r>
              <a:rPr lang="en-US" dirty="0" smtClean="0"/>
              <a:t>See next section for sample</a:t>
            </a:r>
            <a:r>
              <a:rPr lang="en-US" baseline="0" dirty="0" smtClean="0"/>
              <a:t> </a:t>
            </a:r>
            <a:r>
              <a:rPr lang="en-US" dirty="0" smtClean="0"/>
              <a:t>table,</a:t>
            </a:r>
            <a:r>
              <a:rPr lang="en-US" baseline="0" dirty="0" smtClean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Microsoft </a:t>
            </a:r>
            <a:r>
              <a:rPr lang="en-US" b="1" smtClean="0"/>
              <a:t>Engineering Excellence</a:t>
            </a:r>
            <a:endParaRPr lang="en-US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Microsoft Confidential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there is relevant</a:t>
            </a:r>
            <a:r>
              <a:rPr lang="en-US" baseline="0" dirty="0" smtClean="0"/>
              <a:t> video content, such as a case study video, demo of a product, or other training materials, include it in the presentation as well. 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5600"/>
            <a:ext cx="81946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00" y="1497013"/>
            <a:ext cx="39751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7760" y="1497013"/>
            <a:ext cx="397764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3.jpe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1.jpe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notesSlide" Target="../notesSlides/notesSlide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slideLayout" Target="../slideLayouts/slideLayout11.xml"/><Relationship Id="rId5" Type="http://schemas.openxmlformats.org/officeDocument/2006/relationships/tags" Target="../tags/tag14.xml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2.jpe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Proposito</a:t>
            </a:r>
            <a:r>
              <a:rPr lang="en-US" smtClean="0"/>
              <a:t># </a:t>
            </a:r>
            <a:r>
              <a:rPr lang="en-US" smtClean="0"/>
              <a:t> </a:t>
            </a:r>
            <a:r>
              <a:rPr lang="en-US" dirty="0" err="1" smtClean="0"/>
              <a:t>Alistadonos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“proficiency Exam”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+mn-lt"/>
              </a:rPr>
              <a:t>4 de </a:t>
            </a:r>
            <a:r>
              <a:rPr lang="en-US" sz="2400" dirty="0" err="1" smtClean="0">
                <a:latin typeface="+mn-lt"/>
              </a:rPr>
              <a:t>abril</a:t>
            </a:r>
            <a:r>
              <a:rPr lang="en-US" sz="2400" dirty="0" smtClean="0">
                <a:latin typeface="+mn-lt"/>
              </a:rPr>
              <a:t> del 2013.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9" y="304800"/>
            <a:ext cx="7921752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2B.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800600" y="2098675"/>
            <a:ext cx="4129087" cy="41497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You are going out with your friends.  Your mother says:</a:t>
            </a:r>
          </a:p>
          <a:p>
            <a:pPr marL="0" indent="0">
              <a:buNone/>
            </a:pPr>
            <a:r>
              <a:rPr lang="en-US" dirty="0" err="1" smtClean="0"/>
              <a:t>Adonde</a:t>
            </a:r>
            <a:r>
              <a:rPr lang="en-US" dirty="0" smtClean="0"/>
              <a:t> </a:t>
            </a:r>
            <a:r>
              <a:rPr lang="en-US" dirty="0" err="1" smtClean="0"/>
              <a:t>debes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antes de </a:t>
            </a:r>
            <a:r>
              <a:rPr lang="en-US" dirty="0" err="1" smtClean="0"/>
              <a:t>volver</a:t>
            </a:r>
            <a:r>
              <a:rPr lang="en-US" dirty="0" smtClean="0"/>
              <a:t> a casa?</a:t>
            </a:r>
          </a:p>
          <a:p>
            <a:pPr marL="514350" indent="-514350">
              <a:buAutoNum type="alphaLcPeriod"/>
            </a:pPr>
            <a:r>
              <a:rPr lang="en-US" dirty="0" smtClean="0"/>
              <a:t>Al cine</a:t>
            </a:r>
          </a:p>
          <a:p>
            <a:pPr marL="514350" indent="-514350">
              <a:buAutoNum type="alphaLcPeriod"/>
            </a:pPr>
            <a:r>
              <a:rPr lang="en-US" dirty="0" smtClean="0"/>
              <a:t>A la </a:t>
            </a:r>
            <a:r>
              <a:rPr lang="en-US" dirty="0" err="1" smtClean="0"/>
              <a:t>farmacia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A la </a:t>
            </a:r>
            <a:r>
              <a:rPr lang="en-US" dirty="0" err="1" smtClean="0"/>
              <a:t>biblioteca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Al </a:t>
            </a:r>
            <a:r>
              <a:rPr lang="en-US" dirty="0" err="1" smtClean="0"/>
              <a:t>correo</a:t>
            </a:r>
            <a:endParaRPr lang="en-US" dirty="0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5"/>
          <a:stretch/>
        </p:blipFill>
        <p:spPr>
          <a:xfrm>
            <a:off x="914399" y="1447800"/>
            <a:ext cx="3657601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9372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2C. Comprehension with picture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267200" cy="4297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Faculty\Downloads\phot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7467600" cy="560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5207500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Today’s Overview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066800" y="3657600"/>
            <a:ext cx="7848600" cy="2743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7300" dirty="0" smtClean="0"/>
              <a:t>Part 3. </a:t>
            </a:r>
            <a:r>
              <a:rPr lang="en-US" dirty="0" smtClean="0"/>
              <a:t>Reading comprehension.    Part 3a, Reading authentic materials questions in </a:t>
            </a:r>
            <a:r>
              <a:rPr lang="en-US" dirty="0"/>
              <a:t>E</a:t>
            </a:r>
            <a:r>
              <a:rPr lang="en-US" dirty="0" smtClean="0"/>
              <a:t>nglish.</a:t>
            </a:r>
            <a:br>
              <a:rPr lang="en-US" dirty="0" smtClean="0"/>
            </a:br>
            <a:r>
              <a:rPr lang="en-US" dirty="0" smtClean="0"/>
              <a:t>Part 3b. </a:t>
            </a:r>
            <a:r>
              <a:rPr lang="en-US" dirty="0"/>
              <a:t>Reading authentic materials questions in </a:t>
            </a:r>
            <a:r>
              <a:rPr lang="en-US" dirty="0" smtClean="0"/>
              <a:t>Spanish.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Part 3c. One topical passage with questions in English.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3a. </a:t>
            </a:r>
          </a:p>
        </p:txBody>
      </p:sp>
      <p:sp>
        <p:nvSpPr>
          <p:cNvPr id="618499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u="sng" dirty="0" smtClean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8458200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3b.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629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0417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4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one section of writing questions, containing two writing tasks. Both are scored with a set of guidelines that are in the hand out.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9323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57201"/>
            <a:ext cx="8077200" cy="54365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Topic: </a:t>
            </a:r>
          </a:p>
          <a:p>
            <a:pPr marL="0" indent="0">
              <a:buNone/>
            </a:pPr>
            <a:r>
              <a:rPr lang="en-US" dirty="0" smtClean="0"/>
              <a:t>Your sister’s friend is visiting from Venezuela. Write a note inviting her to speak to your Spanish class. You may want to include statements/questions about:</a:t>
            </a:r>
          </a:p>
          <a:p>
            <a:r>
              <a:rPr lang="en-US" dirty="0" smtClean="0"/>
              <a:t>How long your class has been studying </a:t>
            </a:r>
            <a:r>
              <a:rPr lang="en-US" dirty="0"/>
              <a:t>S</a:t>
            </a:r>
            <a:r>
              <a:rPr lang="en-US" dirty="0" smtClean="0"/>
              <a:t>panish.</a:t>
            </a:r>
          </a:p>
          <a:p>
            <a:r>
              <a:rPr lang="en-US" dirty="0" smtClean="0"/>
              <a:t>What things you’d like to know about her.</a:t>
            </a:r>
          </a:p>
          <a:p>
            <a:r>
              <a:rPr lang="en-US" dirty="0" smtClean="0"/>
              <a:t>What her school in </a:t>
            </a:r>
            <a:r>
              <a:rPr lang="en-US" dirty="0"/>
              <a:t>V</a:t>
            </a:r>
            <a:r>
              <a:rPr lang="en-US" dirty="0" smtClean="0"/>
              <a:t>enezuela is like.</a:t>
            </a:r>
          </a:p>
          <a:p>
            <a:r>
              <a:rPr lang="en-US" dirty="0" smtClean="0"/>
              <a:t>Activities she is doing in the U.S.</a:t>
            </a:r>
          </a:p>
          <a:p>
            <a:r>
              <a:rPr lang="en-US" dirty="0" smtClean="0"/>
              <a:t>How she likes the U.S.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580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Appendix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 in your spring break packet.</a:t>
            </a:r>
          </a:p>
          <a:p>
            <a:r>
              <a:rPr lang="en-US" dirty="0" smtClean="0"/>
              <a:t>Answer the following questions with a complete sentence in Spanish. Find the missing accents and grammar.</a:t>
            </a:r>
          </a:p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tal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vives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falta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5400" y="533400"/>
            <a:ext cx="6781800" cy="56388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US" sz="3600" b="1" dirty="0" smtClean="0"/>
          </a:p>
          <a:p>
            <a:endParaRPr lang="en-US" sz="3600" b="1" dirty="0"/>
          </a:p>
          <a:p>
            <a:endParaRPr lang="en-US" sz="3600" b="1" dirty="0" smtClean="0"/>
          </a:p>
          <a:p>
            <a:endParaRPr lang="en-US" sz="3600" b="1" dirty="0"/>
          </a:p>
          <a:p>
            <a:endParaRPr lang="en-US" sz="3600" b="1" dirty="0" smtClean="0"/>
          </a:p>
          <a:p>
            <a:r>
              <a:rPr lang="en-US" sz="3600" b="1" dirty="0" smtClean="0"/>
              <a:t>Part 1A. </a:t>
            </a:r>
            <a:r>
              <a:rPr lang="en-US" sz="3600" dirty="0" smtClean="0"/>
              <a:t>In class participation</a:t>
            </a:r>
          </a:p>
          <a:p>
            <a:r>
              <a:rPr lang="en-US" sz="3600" b="1" dirty="0" smtClean="0"/>
              <a:t>Part 1B. </a:t>
            </a:r>
            <a:r>
              <a:rPr lang="en-US" sz="3600" dirty="0" smtClean="0"/>
              <a:t>Formal test. Read sample on page 17-18 on your packet</a:t>
            </a:r>
            <a:endParaRPr lang="en-US" sz="5400" dirty="0" smtClean="0"/>
          </a:p>
          <a:p>
            <a:endParaRPr lang="en-US" sz="7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76600" y="2087940"/>
            <a:ext cx="5257800" cy="4084260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endParaRPr lang="en-US" sz="7200" dirty="0" smtClean="0"/>
          </a:p>
          <a:p>
            <a:r>
              <a:rPr lang="en-US" sz="7200" dirty="0" smtClean="0"/>
              <a:t>Samples of Parts 1 and 2.</a:t>
            </a:r>
          </a:p>
          <a:p>
            <a:r>
              <a:rPr lang="en-US" sz="7200" dirty="0" smtClean="0"/>
              <a:t>(Read and discussed during class)</a:t>
            </a:r>
            <a:endParaRPr lang="en-US" sz="7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3332" y="-6858000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316180" y="3775286"/>
            <a:ext cx="2895600" cy="3390489"/>
          </a:xfrm>
          <a:prstGeom prst="rect">
            <a:avLst/>
          </a:prstGeom>
        </p:spPr>
      </p:pic>
      <p:pic>
        <p:nvPicPr>
          <p:cNvPr id="1027" name="Picture 3" descr="C:\Users\Faculty\AppData\Local\Microsoft\Windows\Temporary Internet Files\Content.IE5\YVLV21P1\MP900341505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"/>
            <a:ext cx="2243271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22935" y="2381379"/>
            <a:ext cx="3711465" cy="3790821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sz="7200" dirty="0" smtClean="0"/>
              <a:t>Part 1A. In class participation.  Accountable talk. </a:t>
            </a:r>
            <a:endParaRPr lang="en-US" sz="7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9862" y="1514197"/>
            <a:ext cx="3042138" cy="30578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108261" y="-3142205"/>
            <a:ext cx="2895600" cy="686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28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6168"/>
            <a:ext cx="8077200" cy="1143000"/>
          </a:xfrm>
        </p:spPr>
        <p:txBody>
          <a:bodyPr/>
          <a:lstStyle/>
          <a:p>
            <a:r>
              <a:rPr lang="en-US" dirty="0" smtClean="0"/>
              <a:t>Part 1B. Formal Test.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524000"/>
            <a:ext cx="37338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Socializing</a:t>
            </a:r>
          </a:p>
          <a:p>
            <a:r>
              <a:rPr lang="en-US" sz="3200" dirty="0" smtClean="0"/>
              <a:t>Providing and obtaining information</a:t>
            </a:r>
            <a:endParaRPr lang="en-US" sz="3200" dirty="0"/>
          </a:p>
          <a:p>
            <a:r>
              <a:rPr lang="en-US" sz="3200" dirty="0" smtClean="0"/>
              <a:t>Expressing feelings and Opinions</a:t>
            </a:r>
          </a:p>
          <a:p>
            <a:r>
              <a:rPr lang="en-US" sz="3200" dirty="0" smtClean="0"/>
              <a:t>Persuasion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4400" y="1676400"/>
            <a:ext cx="3464393" cy="4402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C 0.02309 -4.07407E-6 0.04184 0.02477 0.04184 0.05533 C 0.04184 0.08612 0.02309 0.11112 3.61111E-6 0.11112 C -0.02292 0.11112 -0.0415 0.08612 -0.0415 0.05533 C -0.0415 0.02477 -0.02292 -4.07407E-6 3.61111E-6 -4.07407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Line 2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49363" y="5799138"/>
            <a:ext cx="720883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27715" name="Line 3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1242990" y="1898319"/>
            <a:ext cx="15875" cy="39163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25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5862638"/>
            <a:ext cx="678180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normAutofit/>
          </a:bodyPr>
          <a:lstStyle/>
          <a:p>
            <a:pPr algn="ctr"/>
            <a:r>
              <a:rPr lang="en-US" dirty="0" smtClean="0"/>
              <a:t>Time Spent</a:t>
            </a:r>
            <a:endParaRPr lang="en-US" dirty="0">
              <a:effectLst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-5400000">
            <a:off x="-908003" y="3759802"/>
            <a:ext cx="370934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normAutofit/>
          </a:bodyPr>
          <a:lstStyle/>
          <a:p>
            <a:pPr algn="ctr"/>
            <a:r>
              <a:rPr lang="en-US" dirty="0" smtClean="0"/>
              <a:t>Skills worked on</a:t>
            </a:r>
            <a:endParaRPr lang="en-US" dirty="0"/>
          </a:p>
        </p:txBody>
      </p:sp>
      <p:sp>
        <p:nvSpPr>
          <p:cNvPr id="627722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756484" y="4329094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Familiar</a:t>
            </a:r>
            <a:endParaRPr lang="en-US" sz="2000" dirty="0"/>
          </a:p>
        </p:txBody>
      </p:sp>
      <p:sp>
        <p:nvSpPr>
          <p:cNvPr id="627725" name="AutoShape 13"/>
          <p:cNvSpPr>
            <a:spLocks noChangeArrowheads="1"/>
          </p:cNvSpPr>
          <p:nvPr>
            <p:custDataLst>
              <p:tags r:id="rId7"/>
            </p:custDataLst>
          </p:nvPr>
        </p:nvSpPr>
        <p:spPr bwMode="invGray">
          <a:xfrm>
            <a:off x="6335671" y="2089798"/>
            <a:ext cx="1743878" cy="1212785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Achieve Mastery</a:t>
            </a:r>
            <a:endParaRPr lang="en-US" sz="2000" dirty="0"/>
          </a:p>
        </p:txBody>
      </p:sp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Working Toward Mastery</a:t>
            </a:r>
          </a:p>
        </p:txBody>
      </p:sp>
      <p:sp>
        <p:nvSpPr>
          <p:cNvPr id="17" name="AutoShape 10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191000" y="3276600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Experienced</a:t>
            </a:r>
            <a:endParaRPr lang="en-US" sz="2000" dirty="0"/>
          </a:p>
        </p:txBody>
      </p:sp>
      <p:sp>
        <p:nvSpPr>
          <p:cNvPr id="11" name="Freeform 15"/>
          <p:cNvSpPr>
            <a:spLocks/>
          </p:cNvSpPr>
          <p:nvPr>
            <p:custDataLst>
              <p:tags r:id="rId10"/>
            </p:custDataLst>
          </p:nvPr>
        </p:nvSpPr>
        <p:spPr bwMode="auto">
          <a:xfrm rot="21240482">
            <a:off x="2519412" y="1676400"/>
            <a:ext cx="3728988" cy="2313711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gradFill rotWithShape="1">
            <a:gsLst>
              <a:gs pos="0">
                <a:schemeClr val="accent5"/>
              </a:gs>
              <a:gs pos="100000">
                <a:schemeClr val="accent4"/>
              </a:gs>
            </a:gsLst>
            <a:lin ang="18900000" scaled="1"/>
          </a:gra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/>
            </a:pPr>
            <a:endParaRPr lang="en-US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412" y="4276578"/>
            <a:ext cx="516988" cy="13349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057400" y="914400"/>
            <a:ext cx="6324600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Part 2. </a:t>
            </a:r>
            <a:r>
              <a:rPr lang="en-US" sz="3600" dirty="0"/>
              <a:t>Listening Comprehension. </a:t>
            </a:r>
          </a:p>
          <a:p>
            <a:r>
              <a:rPr lang="en-US" sz="3600" b="1" dirty="0"/>
              <a:t>Part 2a. </a:t>
            </a:r>
            <a:r>
              <a:rPr lang="en-US" sz="3600" dirty="0"/>
              <a:t>Questions in English based on listening to passages in Spanish, </a:t>
            </a:r>
            <a:r>
              <a:rPr lang="en-US" sz="3600" b="1" dirty="0"/>
              <a:t>Part 2B</a:t>
            </a:r>
            <a:r>
              <a:rPr lang="en-US" sz="3600" dirty="0"/>
              <a:t>, questions in Spanish based on listening to a passage in Spanish and </a:t>
            </a:r>
            <a:r>
              <a:rPr lang="en-US" sz="3600" b="1" dirty="0"/>
              <a:t>Part 2C</a:t>
            </a:r>
            <a:r>
              <a:rPr lang="en-US" sz="3600" dirty="0"/>
              <a:t>, choosing  the correct picture from a set based on listening to passages in Spanish. </a:t>
            </a:r>
            <a:endParaRPr lang="en-US" sz="36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022352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152400"/>
            <a:ext cx="5178552" cy="1143000"/>
          </a:xfrm>
        </p:spPr>
        <p:txBody>
          <a:bodyPr/>
          <a:lstStyle/>
          <a:p>
            <a:r>
              <a:rPr lang="en-US" dirty="0" smtClean="0"/>
              <a:t>2A.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52578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Your friend is telling you about a special occasion. She says:</a:t>
            </a:r>
          </a:p>
          <a:p>
            <a:pPr marL="0" indent="0">
              <a:buNone/>
            </a:pPr>
            <a:r>
              <a:rPr lang="en-US" dirty="0" smtClean="0"/>
              <a:t>What did your friend say about that day?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party was boring.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graduation ceremony lasted a long time.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graduation ceremony was in the evening.</a:t>
            </a:r>
          </a:p>
          <a:p>
            <a:pPr marL="514350" indent="-514350">
              <a:buAutoNum type="alphaLcPeriod"/>
            </a:pPr>
            <a:r>
              <a:rPr lang="en-US" dirty="0" smtClean="0"/>
              <a:t>She did not like the music in the party. 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8400" y="0"/>
            <a:ext cx="2997200" cy="6858000"/>
          </a:xfrm>
          <a:prstGeom prst="rect">
            <a:avLst/>
          </a:prstGeom>
        </p:spPr>
      </p:pic>
      <p:sp>
        <p:nvSpPr>
          <p:cNvPr id="6" name="5-Point Star 5"/>
          <p:cNvSpPr/>
          <p:nvPr/>
        </p:nvSpPr>
        <p:spPr>
          <a:xfrm>
            <a:off x="4953000" y="381000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97Sh4Wf3q9VkhYZEnvoz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7YHL0AN4yxWP6rbpeJii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QIQoYhKAdhY0TAjVFglB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sRxtYgFhsQbQR2acPMN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8O3IgLtryNrFUJ6b9lR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bIsX2HQuOqjOBqXA0jcY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E8H4Cw6MhrnQZNFfxntk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OKFAmQ6LnTdkKqqzhwoax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uPQogmzKvTp1YV9ymQ2Z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8Cm1higbyIl35Abad2Rjv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685</Words>
  <Application>Microsoft Office PowerPoint</Application>
  <PresentationFormat>On-screen Show (4:3)</PresentationFormat>
  <Paragraphs>109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Training</vt:lpstr>
      <vt:lpstr>Proposito#  Alistadonos para el “proficiency Exam”</vt:lpstr>
      <vt:lpstr>Actividad Inicial</vt:lpstr>
      <vt:lpstr>PowerPoint Presentation</vt:lpstr>
      <vt:lpstr>PowerPoint Presentation</vt:lpstr>
      <vt:lpstr>PowerPoint Presentation</vt:lpstr>
      <vt:lpstr>Part 1B. Formal Test.</vt:lpstr>
      <vt:lpstr>Working Toward Mastery</vt:lpstr>
      <vt:lpstr>PowerPoint Presentation</vt:lpstr>
      <vt:lpstr>2A.</vt:lpstr>
      <vt:lpstr>2B.</vt:lpstr>
      <vt:lpstr>2C. Comprehension with picture </vt:lpstr>
      <vt:lpstr>Today’s Overview </vt:lpstr>
      <vt:lpstr>Part 3. Reading comprehension.    Part 3a, Reading authentic materials questions in English. Part 3b. Reading authentic materials questions in Spanish. Part 3c. One topical passage with questions in English.</vt:lpstr>
      <vt:lpstr>3a. </vt:lpstr>
      <vt:lpstr>3b.</vt:lpstr>
      <vt:lpstr>Part 4 Writing</vt:lpstr>
      <vt:lpstr>PowerPoint Presentation</vt:lpstr>
      <vt:lpstr>Appendix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2013-04-04T12:57:04Z</dcterms:created>
  <dcterms:modified xsi:type="dcterms:W3CDTF">2013-04-04T18:13:27Z</dcterms:modified>
</cp:coreProperties>
</file>